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70" r:id="rId2"/>
    <p:sldId id="256" r:id="rId3"/>
    <p:sldId id="271" r:id="rId4"/>
    <p:sldId id="272" r:id="rId5"/>
    <p:sldId id="273" r:id="rId6"/>
    <p:sldId id="274" r:id="rId7"/>
    <p:sldId id="275" r:id="rId8"/>
    <p:sldId id="279" r:id="rId9"/>
    <p:sldId id="276" r:id="rId10"/>
    <p:sldId id="277" r:id="rId11"/>
    <p:sldId id="27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ED82B7-498D-4000-90A0-EB1DB610F108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247DB-6977-4FE3-BA22-9297DD7D78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3548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 ponto de vista institucional, o dado expõe a urgência da campanha conduzida pela OAB/RO: </a:t>
            </a:r>
            <a:r>
              <a:rPr lang="pt-BR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Rondônia é um estado em que o consumidor figura como principal vítima de danos morais massificados</a:t>
            </a:r>
            <a:r>
              <a:rPr lang="pt-B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tornando a subvalorização indenizatória ainda mais nociva ao equilíbrio do sistema.</a:t>
            </a:r>
          </a:p>
          <a:p>
            <a:br>
              <a:rPr lang="pt-BR" dirty="0"/>
            </a:br>
            <a:br>
              <a:rPr lang="pt-BR" dirty="0"/>
            </a:b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panorama rondoniense demonstra: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consumidor é, de longe, o principal sujeito atingido por práticas lesivas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 litígios por dano moral refletem falhas estruturais do mercado local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indicando baixa efetividade de mecanismos administrativos e regulatórios.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concentração em relações de consumo reforça a importância da função punitiva e pedagógica do dano moral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pois revela comportamento reiterado de violadores.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cenário local confirma a pertinência da atuação institucional da OAB/RO: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subvalorizar o dano moral em Rondônia significa aceitar a perpetuação de práticas abusivas massificadas e comprometer a própria segurança jurídica do cidadão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247DB-6977-4FE3-BA22-9297DD7D78A7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17601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247DB-6977-4FE3-BA22-9297DD7D78A7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2660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panorama processual rondoniense permite constatar:</a:t>
            </a:r>
          </a:p>
          <a:p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O dano moral em Rondônia é julgado majoritariamente em estruturas que limitam a capacidade de resposta do Estado-juiz.</a:t>
            </a: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 Juizados concentram quase 2/3 das ações, fenômeno que reduz a força dissuasória das condenações.</a:t>
            </a:r>
          </a:p>
          <a:p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A predominância dos Juizados evidencia práticas abusivas de caráter massificado, indicando que as violações são recorrentes, previsíveis e, em grande parte, institucionalizadas pelos grandes litigantes.</a:t>
            </a:r>
          </a:p>
          <a:p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A menor incidência de ações no Procedimento Comum sugere que os danos mais complexos ou graves são menos frequentes numericamente, mas não menos relevantes do ponto de vista qualitativo.</a:t>
            </a:r>
          </a:p>
          <a:p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A existência significativa de processos em fase de cumprimento de sentença demonstra dificuldade na efetiva reparação, o que compromete a credibilidade do instituto e inviabiliza sua função pedagógica.</a:t>
            </a:r>
            <a:b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247DB-6977-4FE3-BA22-9297DD7D78A7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920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dado é alarmante: </a:t>
            </a:r>
            <a:r>
              <a:rPr lang="pt-B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em cada 3 ações de dano moral em Rondônia é julgada improcedente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mesmo diante de um mercado local com alto índice de abusividade nas relações de consumo.</a:t>
            </a:r>
            <a:b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taxa de improcedência é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superior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à média nacional e a taxa de procedência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 compensa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essa rigidez.</a:t>
            </a:r>
          </a:p>
          <a:p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A soma de improcedência + procedência parcial atinge níveis muito elevados (59,17%), revelando clara tendência de redução da proteção ao consumidor e ao cidadão.</a:t>
            </a:r>
          </a:p>
          <a:p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A baixa taxa de acordos indica ambiente desfavorável à solução consensual, estimulando litigância defensiva por parte dos grandes fornecedores.</a:t>
            </a:r>
          </a:p>
          <a:p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A efetividade da reparação está comprometida, e a função pedagógica, fragilizada — abrindo espaço para a repetição sistemática das condutas ilícitas.</a:t>
            </a:r>
          </a:p>
          <a:p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Os dados reforçam, de forma contundente, a necessidade da campanha institucional “Sem Dano Moral, Sem Justiça”, pois o cenário estadual demonstra que: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dano moral está sendo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minimizado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dignidade do consumidor está sendo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subdimensionada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punição do ilícito está sendo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insuficiente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o sistema de justiça de Rondônia está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ainda mais vulnerável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que a média nacional.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247DB-6977-4FE3-BA22-9297DD7D78A7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96401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Bef>
                <a:spcPts val="1200"/>
              </a:spcBef>
            </a:pPr>
            <a:r>
              <a:rPr lang="pt-BR" sz="18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Síntese Analítica – Quantidade Absoluta (2020–2025)</a:t>
            </a: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leitura das quantidades evidencia:</a:t>
            </a:r>
          </a:p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O Brasil vive uma epidemia de violações extrapatrimoniais.</a:t>
            </a:r>
            <a:endParaRPr lang="pt-BR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volume total — mais de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3,3 milhões de ações em seis anos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— demonstra que o dano moral não é exceção ou exagero: é consequência direta de práticas abusivas generalizadas.</a:t>
            </a:r>
          </a:p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O aumento anual revela falha sistêmica na prevenção de danos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nas esferas pública e privada.</a:t>
            </a:r>
          </a:p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A curva ascendente confirma que o dano moral está longe de perder relevância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sua judicialização cresce porque cresce a violência contra o consumidor e o cidadão.</a:t>
            </a:r>
          </a:p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O dado dialoga diretamente com a tese central da campanha “Sem Dano Moral, Sem Justiça”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restrição do instituto apenas agrava a impunidade e estimula a reincidência das condutas ilícitas.</a:t>
            </a:r>
          </a:p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Este panorama nacional é essencial como parâmetro comparativo para Rondônia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permitindo avaliar se o estado acompanha, supera ou diverge do padrão brasileiro.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247DB-6977-4FE3-BA22-9297DD7D78A7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11107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Correlação entre dados, comportamento dos grandes litigantes e ambiente jurisprudencial</a:t>
            </a:r>
            <a:endParaRPr lang="pt-BR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</a:pPr>
            <a:br>
              <a:rPr lang="pt-BR" sz="18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2020 — Ano atípico e não representativo (856 ações)</a:t>
            </a: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baixa expressiva decorre exclusivamente de fatores extraordinários: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suspensão de prazos processuais,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limitação física do Judiciário,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redução drástica do acesso à Justiça durante a pandemia.</a:t>
            </a:r>
          </a:p>
          <a:p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 há qualquer indicativo de redução real de lesões extrapatrimoniais.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</a:pPr>
            <a:br>
              <a:rPr lang="pt-BR" sz="18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2021 e 2022 — Expansão intensa da judicialização (pós-pandemia)</a:t>
            </a:r>
          </a:p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2021 — 9.890 ações</a:t>
            </a:r>
            <a:endParaRPr lang="pt-BR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2022 — 11.470 ações</a:t>
            </a:r>
            <a:endParaRPr lang="pt-BR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Embora menores que os números originalmente estimados, estes valores mantêm o mesmo fenômeno:</a:t>
            </a:r>
          </a:p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Fenômeno 1: Explosão da litigiosidade reprimida</a:t>
            </a:r>
            <a:endParaRPr lang="pt-BR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reabertura do Judiciário libera enorme volume de demandas acumuladas.</a:t>
            </a:r>
          </a:p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Fenômeno 2: Crescimento das violações em setores essenciais</a:t>
            </a:r>
            <a:endParaRPr lang="pt-BR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Rondônia experimenta forte aumento de conflitos envolvendo: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telecomunicações,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bancos e instituições financeiras,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planos de saúde,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energia elétrica (Energisa).</a:t>
            </a:r>
          </a:p>
          <a:p>
            <a:b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Fenômeno 3: Inoperância dos canais extrajudiciais</a:t>
            </a:r>
            <a:endParaRPr lang="pt-BR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SAC, ouvidorias e Procons foram incapazes de conter a avalanche de conflitos.</a:t>
            </a:r>
          </a:p>
          <a:p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Resultado: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2021 e 2022 consolidam o período de maior judicialização de dano moral até então observado em Rondônia.</a:t>
            </a:r>
          </a:p>
          <a:p>
            <a:pPr>
              <a:lnSpc>
                <a:spcPct val="107000"/>
              </a:lnSpc>
              <a:spcBef>
                <a:spcPts val="1200"/>
              </a:spcBef>
            </a:pPr>
            <a:br>
              <a:rPr lang="pt-BR" sz="18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2023 e 2024 — Redução relativa, mas ainda em patamares altos</a:t>
            </a:r>
          </a:p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2023 — 12.962 ações</a:t>
            </a:r>
            <a:endParaRPr lang="pt-BR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2024 — 13.490 ações (maior número da série)</a:t>
            </a:r>
            <a:endParaRPr lang="pt-BR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Aqui ocorre um fenômeno duplo:</a:t>
            </a:r>
          </a:p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(A) Manutenção da violação massificada</a:t>
            </a:r>
            <a:endParaRPr lang="pt-BR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Mesmo após a desaceleração inicial pós-pandemia, Rondônia mantém altíssima litigiosidade, especialmente: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interrupções de energia e cobrança indevida (Energisa),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conflitos bancários e financeiros,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negativa de cobertura em saúde suplementar,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falhas recorrentes no transporte aéreo (antes da redução de voos).</a:t>
            </a:r>
          </a:p>
          <a:p>
            <a:b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(B) Ambiente judicial mais restritivo</a:t>
            </a:r>
            <a:endParaRPr lang="pt-BR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 aumento de improcedências e procedências parciais, muitos advogados passaram a: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ingressar apenas com casos mais robustos;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evitar demandas de baixo valor ou pouca prova documental;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priorizar ações com maior chance de procedência.</a:t>
            </a:r>
          </a:p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Resultado:</a:t>
            </a:r>
            <a:endParaRPr lang="pt-BR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b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número de ações deixa de crescer exponencialmente,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 permanece elevado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comprovando que:</a:t>
            </a:r>
          </a:p>
          <a:p>
            <a:r>
              <a:rPr lang="pt-BR" sz="1800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❗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queda não reflete melhora do mercado.</a:t>
            </a:r>
            <a:br>
              <a:rPr lang="pt-B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Reflete retração do acesso ao Judiciário.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</a:pPr>
            <a:br>
              <a:rPr lang="pt-BR" sz="18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2025 — Queda abrupta (7.586 ações): o ano do colapso da confiança no sistema</a:t>
            </a: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Essa redução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 é acidental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tampouco representa evolução no comportamento dos fornecedores.</a:t>
            </a: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Ela decorre de dois fatores estruturais e comprováveis:</a:t>
            </a:r>
          </a:p>
          <a:p>
            <a:pPr>
              <a:lnSpc>
                <a:spcPct val="107000"/>
              </a:lnSpc>
              <a:spcBef>
                <a:spcPts val="200"/>
              </a:spcBef>
            </a:pPr>
            <a:br>
              <a:rPr lang="pt-BR" sz="1800" b="1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(A) A retração do setor aéreo em Rondônia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diminuição drástica da oferta de voos,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retirada de rotas estratégicas,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redução do fluxo de passageiros,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impacto direto no volume de conflitos sobre cancelamentos, atrasos e extravios.</a:t>
            </a:r>
          </a:p>
          <a:p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Resultado:</a:t>
            </a:r>
            <a:b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Menos viagens + menos chance de êxito judicial = menos ações.</a:t>
            </a:r>
          </a:p>
          <a:p>
            <a:pPr>
              <a:lnSpc>
                <a:spcPct val="107000"/>
              </a:lnSpc>
              <a:spcBef>
                <a:spcPts val="200"/>
              </a:spcBef>
            </a:pPr>
            <a:br>
              <a:rPr lang="pt-BR" sz="1800" b="1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(B) O comportamento da Energisa e outros grandes litigantes locais</a:t>
            </a: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Energisa é, historicamente, um dos maiores geradores de ações de dano moral em Rondônia.</a:t>
            </a: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 entre 2024 e 2025, ocorre: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maior investimento em defesa técnica,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contestação mais agressiva,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aumento de perícias,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estratégias para dificultar êxito rápido do consumidor.</a:t>
            </a: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Associado a isso: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aumento de improcedências no TJRO,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valores indenizatórios abaixo da média histórica,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desgaste do consumidor com judicialização repetitiva.</a:t>
            </a:r>
          </a:p>
          <a:p>
            <a:pPr>
              <a:lnSpc>
                <a:spcPct val="107000"/>
              </a:lnSpc>
              <a:spcBef>
                <a:spcPts val="1200"/>
              </a:spcBef>
            </a:pPr>
            <a:br>
              <a:rPr lang="pt-B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Resultado:</a:t>
            </a:r>
            <a:b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consumidor perde o incentivo para litigar — mesmo diante da persistência das falhas</a:t>
            </a:r>
            <a:b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Síntese em uma frase para o relatório técnico:</a:t>
            </a:r>
          </a:p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“A queda de 2025 não traduz melhoria; traduz desistência. O consumidor rondoniense não deixou de sofrer dano moral — deixou de acreditar que o Judiciário lhe dará uma resposta eficaz.”</a:t>
            </a:r>
            <a:endParaRPr lang="pt-BR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247DB-6977-4FE3-BA22-9297DD7D78A7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8658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 dados revelam um quadro estrutural:</a:t>
            </a:r>
          </a:p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A maioria das ações de dano moral no Brasil ainda aguarda julgamento.</a:t>
            </a:r>
            <a:endParaRPr lang="pt-BR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consumidor brasileiro espera mais do que deveria para ver seu direito reconhecido.</a:t>
            </a:r>
          </a:p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O Judiciário não está conseguindo acompanhar a velocidade e a quantidade das violações extrapatrimoniais.</a:t>
            </a:r>
            <a:endParaRPr lang="pt-BR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A morosidade alimenta o ciclo de abusos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pois quem viola sabe que: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responsabilização é lenta,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punição é baixa,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risco é calculado.</a:t>
            </a:r>
          </a:p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O dado reforça a tese do relatório técnico:</a:t>
            </a:r>
            <a:endParaRPr lang="pt-BR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sem dano moral efetivo, não há desestímulo ao ilícito — e, sem desestímulo, a violação se institucionaliza.</a:t>
            </a:r>
            <a:b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“O fato de 53% das ações de dano moral no Brasil permanecerem sem sentença comprova que a tutela judicial está atrasada em relação à velocidade das violações. A impunidade temporal é tão grave quanto a impunidade material.”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247DB-6977-4FE3-BA22-9297DD7D78A7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94024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>
              <a:tabLst>
                <a:tab pos="457200" algn="l"/>
              </a:tabLst>
            </a:pP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gráfico demonstra um comportamento </a:t>
            </a:r>
            <a:r>
              <a:rPr lang="pt-B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diametralmente oposto ao cenário nacional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revelando características estruturais do Judiciário rondoniense e a forma como o dano moral é tratado no estado.</a:t>
            </a:r>
            <a:b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Rondônia julga muito — mas protege pouco.</a:t>
            </a:r>
            <a:br>
              <a:rPr lang="pt-B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taxa de sentenciamento é alta, mas a efetividade da tutela é baixa.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pt-BR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alta produtividade do Judiciário não significa tutela adequada do dano moral.</a:t>
            </a:r>
            <a:br>
              <a:rPr lang="pt-B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Rapidez sem justiça é apenas estatística.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pt-BR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índice de 74,04% de sentenças revela um Judiciário eficiente, porém restritivo</a:t>
            </a:r>
            <a:r>
              <a:rPr lang="pt-B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que consolida: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B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improcedências,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B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desvalorização da dor do consumidor,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B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estímulo à continuidade das violações.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pt-BR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status processual explica, por si só, a retração de ações em 2025.</a:t>
            </a:r>
            <a:br>
              <a:rPr lang="pt-B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cidadão processa menos porque </a:t>
            </a:r>
            <a:r>
              <a:rPr lang="pt-BR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ganha menos</a:t>
            </a:r>
            <a:r>
              <a:rPr lang="pt-B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pt-BR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recebe menos</a:t>
            </a:r>
            <a:r>
              <a:rPr lang="pt-B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</a:t>
            </a:r>
            <a:r>
              <a:rPr lang="pt-BR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confia menos</a:t>
            </a:r>
            <a:r>
              <a:rPr lang="pt-B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pt-BR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comparativo Brasil × Rondônia escancara a assimetria: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B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Brasil: metade das ações ainda nem julgadas → proteção retardada.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B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Rondônia: maioria julgada → proteção fragilizada.</a:t>
            </a:r>
          </a:p>
          <a:p>
            <a:pPr>
              <a:lnSpc>
                <a:spcPct val="107000"/>
              </a:lnSpc>
              <a:spcBef>
                <a:spcPts val="1200"/>
              </a:spcBef>
            </a:pPr>
            <a:r>
              <a:rPr lang="pt-BR" sz="16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FRASE DE IMPACTO PARA O RELATÓRIO</a:t>
            </a:r>
          </a:p>
          <a:p>
            <a:r>
              <a:rPr lang="pt-BR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“Rondônia julga rápido, mas não protege. A eficiência estatística do TJRO não se converte em efetividade jurídica — e o resultado é a desistência silenciosa do consumidor.”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247DB-6977-4FE3-BA22-9297DD7D78A7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55756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gráfico demonstra </a:t>
            </a:r>
            <a:r>
              <a:rPr lang="pt-B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quais setores econômicos são responsáveis pela maior parte das ações de indenização por dano moral em Rondônia.</a:t>
            </a:r>
            <a:br>
              <a:rPr lang="pt-B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composição dos réus em ações de dano moral demonstra que:</a:t>
            </a:r>
          </a:p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O dano moral em Rondônia tem origem concentrada em três grandes setores:</a:t>
            </a:r>
            <a:endParaRPr lang="pt-BR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financeiro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energia elétrica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telecomunicações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Todos eles são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serviços essenciais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cujo mau funcionamento compromete a vida básica do cidadão.</a:t>
            </a:r>
          </a:p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Rondônia apresenta maior vulnerabilidade em energia e transporte aéreo do que a média nacional.</a:t>
            </a:r>
            <a:endParaRPr lang="pt-BR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 razão: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 logística regional,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 dependência de voos,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 atuação controversa da Energisa.</a:t>
            </a: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Esses setores possuem impacto social desproporcional no Estado.</a:t>
            </a:r>
          </a:p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A judicialização revela problemas estruturais e não acidentais.</a:t>
            </a:r>
            <a:endParaRPr lang="pt-BR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 falhas são: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reiteradas,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previsíveis,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integradas ao modelo operacional dos grandes fornecedores.</a:t>
            </a:r>
          </a:p>
          <a:p>
            <a:r>
              <a:rPr lang="pt-BR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O perfil do polo passivo explica a retração das ações em 2025.</a:t>
            </a:r>
            <a:endParaRPr lang="pt-BR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Nos dois setores mais problemáticos: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energia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endureceu sua defesa técnica,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companhias aéreas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reduziram drasticamente a oferta de voos, diminuindo artificialmente o número de conflitos judiciais.</a:t>
            </a:r>
          </a:p>
          <a:p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Assim:</a:t>
            </a:r>
          </a:p>
          <a:p>
            <a:r>
              <a:rPr lang="pt-BR" sz="1800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➡️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queda de ações não é reflexo de melhora — é reflexo de retração de serviço e resistência judicial.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</a:pPr>
            <a:r>
              <a:rPr lang="pt-BR" sz="18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FRASE DE IMPACTO PARA O RELATÓRIO</a:t>
            </a:r>
          </a:p>
          <a:p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“Em Rondônia, o dano moral nasce da falha nos serviços essenciais. Bancos, energia e telecomunicações dominam o polo passivo, revelando que a violação é estrutural e permanente — não episódica.”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tabLst>
                <a:tab pos="457200" algn="l"/>
              </a:tabLst>
            </a:pPr>
            <a:br>
              <a:rPr lang="pt-B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247DB-6977-4FE3-BA22-9297DD7D78A7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70379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247DB-6977-4FE3-BA22-9297DD7D78A7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4711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31873"/>
            <a:ext cx="8229600" cy="2533774"/>
          </a:xfrm>
        </p:spPr>
        <p:txBody>
          <a:bodyPr>
            <a:normAutofit/>
          </a:bodyPr>
          <a:lstStyle/>
          <a:p>
            <a:r>
              <a:rPr lang="pt-BR" sz="2700" b="1" kern="0" dirty="0">
                <a:solidFill>
                  <a:srgbClr val="2F5496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APRESENTAÇÃO JURIMETRIA</a:t>
            </a:r>
            <a:br>
              <a:rPr lang="pt-BR" sz="2700" b="1" kern="0" dirty="0">
                <a:solidFill>
                  <a:srgbClr val="2F5496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</a:br>
            <a:br>
              <a:rPr lang="pt-BR" sz="2700" b="1" kern="0" dirty="0">
                <a:solidFill>
                  <a:srgbClr val="2F5496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</a:br>
            <a:r>
              <a:rPr lang="pt-BR" sz="2700" b="1" kern="0" dirty="0">
                <a:solidFill>
                  <a:srgbClr val="2F5496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Indenização por Danos Morais no Estado de Rondônia</a:t>
            </a:r>
            <a:br>
              <a:rPr lang="pt-BR" sz="3200" b="1" dirty="0">
                <a:latin typeface="Times New Roman" panose="02020603050405020304" pitchFamily="18" charset="0"/>
              </a:rPr>
            </a:br>
            <a:endParaRPr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0EB4554B-46FA-4B43-BDAA-07F7150735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88594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DFCC739D-2E13-4EDB-B443-30A360E871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7771" y="2853154"/>
            <a:ext cx="5348458" cy="3679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5753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4" y="672152"/>
            <a:ext cx="7962900" cy="969674"/>
          </a:xfrm>
        </p:spPr>
        <p:txBody>
          <a:bodyPr>
            <a:noAutofit/>
          </a:bodyPr>
          <a:lstStyle/>
          <a:p>
            <a:r>
              <a:rPr lang="pt-BR" sz="2400" b="1" kern="0" dirty="0">
                <a:solidFill>
                  <a:srgbClr val="2F5496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Recomendações - OAB/RO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42935C0-6571-4199-A9C8-D6128F234A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885949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915F14F0-8ED3-4F37-A0F1-17A8E85387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115" y="81145"/>
            <a:ext cx="1051947" cy="723658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881B97A9-9244-4D33-988E-D4BC4DD739A7}"/>
              </a:ext>
            </a:extLst>
          </p:cNvPr>
          <p:cNvSpPr txBox="1"/>
          <p:nvPr/>
        </p:nvSpPr>
        <p:spPr>
          <a:xfrm>
            <a:off x="428624" y="5983934"/>
            <a:ext cx="810577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C751E63-21AA-4EF2-998B-7460AF69DA0F}"/>
              </a:ext>
            </a:extLst>
          </p:cNvPr>
          <p:cNvSpPr txBox="1"/>
          <p:nvPr/>
        </p:nvSpPr>
        <p:spPr>
          <a:xfrm>
            <a:off x="428624" y="1395810"/>
            <a:ext cx="819626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600" dirty="0"/>
              <a:t>• </a:t>
            </a:r>
            <a:r>
              <a:rPr lang="pt-BR" sz="1600" b="1" dirty="0"/>
              <a:t>Parâmetros Orientativos</a:t>
            </a:r>
            <a:r>
              <a:rPr lang="pt-BR" sz="1600" dirty="0"/>
              <a:t>: criação de faixas indenizatórias sugeridas com base em critérios objetivos e </a:t>
            </a:r>
            <a:r>
              <a:rPr lang="pt-BR" sz="1600" dirty="0" err="1"/>
              <a:t>jurimetria</a:t>
            </a:r>
            <a:r>
              <a:rPr lang="pt-BR" sz="1600" dirty="0"/>
              <a:t>.</a:t>
            </a:r>
          </a:p>
          <a:p>
            <a:pPr algn="just"/>
            <a:br>
              <a:rPr lang="pt-BR" sz="1600" dirty="0"/>
            </a:br>
            <a:r>
              <a:rPr lang="pt-BR" sz="1600" dirty="0"/>
              <a:t>• </a:t>
            </a:r>
            <a:r>
              <a:rPr lang="pt-BR" sz="1600" b="1" dirty="0"/>
              <a:t>Observatório do Dano Moral</a:t>
            </a:r>
            <a:r>
              <a:rPr lang="pt-BR" sz="1600" dirty="0"/>
              <a:t>: monitoramento permanente, relatórios semestrais e identificação de reincidências.</a:t>
            </a:r>
          </a:p>
          <a:p>
            <a:pPr algn="just"/>
            <a:br>
              <a:rPr lang="pt-BR" sz="1600" dirty="0"/>
            </a:br>
            <a:r>
              <a:rPr lang="pt-BR" sz="1600" dirty="0"/>
              <a:t>• </a:t>
            </a:r>
            <a:r>
              <a:rPr lang="pt-BR" sz="1600" b="1" dirty="0"/>
              <a:t>Cooperação Interinstitucional</a:t>
            </a:r>
            <a:r>
              <a:rPr lang="pt-BR" sz="1600" dirty="0"/>
              <a:t>: mesas técnicas entre OAB/RO, TJRO, MP, Defensoria, PROCON e Legislativo.</a:t>
            </a:r>
            <a:br>
              <a:rPr lang="pt-BR" sz="1600" dirty="0"/>
            </a:br>
            <a:endParaRPr lang="pt-BR" sz="1600" dirty="0"/>
          </a:p>
          <a:p>
            <a:pPr algn="just"/>
            <a:r>
              <a:rPr lang="pt-BR" sz="1600" dirty="0"/>
              <a:t>• </a:t>
            </a:r>
            <a:r>
              <a:rPr lang="pt-BR" sz="1600" b="1" dirty="0"/>
              <a:t>Capacitação Contínua</a:t>
            </a:r>
            <a:r>
              <a:rPr lang="pt-BR" sz="1600" dirty="0"/>
              <a:t>: eventos e formação para uniformizar critérios e fortalecer a função do dano moral.</a:t>
            </a:r>
          </a:p>
          <a:p>
            <a:pPr algn="just"/>
            <a:br>
              <a:rPr lang="pt-BR" sz="1600" dirty="0"/>
            </a:br>
            <a:r>
              <a:rPr lang="pt-BR" sz="1600" dirty="0"/>
              <a:t>• </a:t>
            </a:r>
            <a:r>
              <a:rPr lang="pt-BR" sz="1600" b="1" dirty="0"/>
              <a:t>Aperfeiçoamento Processual</a:t>
            </a:r>
            <a:r>
              <a:rPr lang="pt-BR" sz="1600" dirty="0"/>
              <a:t>: medidas para garantir efetividade, astreintes e enunciados uniformizadores.</a:t>
            </a:r>
            <a:br>
              <a:rPr lang="pt-BR" sz="1600" dirty="0"/>
            </a:br>
            <a:endParaRPr lang="pt-BR" sz="1600" dirty="0"/>
          </a:p>
          <a:p>
            <a:pPr algn="just"/>
            <a:r>
              <a:rPr lang="pt-BR" sz="1600" dirty="0"/>
              <a:t>• </a:t>
            </a:r>
            <a:r>
              <a:rPr lang="pt-BR" sz="1600" b="1" dirty="0"/>
              <a:t>Atuação Ativa da OAB/RO</a:t>
            </a:r>
            <a:r>
              <a:rPr lang="pt-BR" sz="1600" dirty="0"/>
              <a:t>: manutenção da campanha, suporte à advocacia e participação como amicus </a:t>
            </a:r>
            <a:r>
              <a:rPr lang="pt-BR" sz="1600" dirty="0" err="1"/>
              <a:t>curiae</a:t>
            </a:r>
            <a:r>
              <a:rPr lang="pt-BR" sz="1600" dirty="0"/>
              <a:t>.</a:t>
            </a:r>
          </a:p>
          <a:p>
            <a:pPr algn="just"/>
            <a:endParaRPr lang="pt-BR" sz="1600" dirty="0"/>
          </a:p>
          <a:p>
            <a:pPr algn="just"/>
            <a:r>
              <a:rPr lang="pt-BR" sz="1600" b="1" u="sng" dirty="0"/>
              <a:t>Eixo central:</a:t>
            </a:r>
            <a:r>
              <a:rPr lang="pt-BR" sz="1600" u="sng" dirty="0"/>
              <a:t> </a:t>
            </a:r>
            <a:r>
              <a:rPr lang="pt-BR" sz="1600" b="1" u="sng" dirty="0"/>
              <a:t>restaurar a efetividade do dano moral em Rondônia. </a:t>
            </a:r>
            <a:r>
              <a:rPr lang="pt-BR" sz="1600" b="1" i="1" u="sng" dirty="0"/>
              <a:t>Sem dano moral, não há justiça.</a:t>
            </a:r>
            <a:endParaRPr lang="pt-BR" sz="1600" b="1" u="sng" dirty="0"/>
          </a:p>
        </p:txBody>
      </p:sp>
    </p:spTree>
    <p:extLst>
      <p:ext uri="{BB962C8B-B14F-4D97-AF65-F5344CB8AC3E}">
        <p14:creationId xmlns:p14="http://schemas.microsoft.com/office/powerpoint/2010/main" val="3668546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8" y="1267552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</a:pPr>
            <a:r>
              <a:rPr lang="pt-BR" sz="2400" b="1" kern="0" dirty="0">
                <a:solidFill>
                  <a:srgbClr val="2F5496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OBRIGADO!</a:t>
            </a:r>
            <a:endParaRPr lang="pt-BR" sz="2400" b="1" kern="0" dirty="0"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42935C0-6571-4199-A9C8-D6128F234A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885949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881B97A9-9244-4D33-988E-D4BC4DD739A7}"/>
              </a:ext>
            </a:extLst>
          </p:cNvPr>
          <p:cNvSpPr txBox="1"/>
          <p:nvPr/>
        </p:nvSpPr>
        <p:spPr>
          <a:xfrm>
            <a:off x="428624" y="5983934"/>
            <a:ext cx="810577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0083FD67-E80F-453D-8FB2-56B912CABB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9072" y="2006257"/>
            <a:ext cx="6005856" cy="4131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531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50" y="912936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</a:pPr>
            <a:r>
              <a:rPr lang="pt-BR" sz="24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Panorama Rondônia – Distribuição dos Assuntos Jurídicos em Ações de Indenização por Dano Moral (2020–2025)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42935C0-6571-4199-A9C8-D6128F234A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885949"/>
          </a:xfrm>
          <a:prstGeom prst="rect">
            <a:avLst/>
          </a:prstGeom>
        </p:spPr>
      </p:pic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34D6AA45-79E9-4CBE-9D38-839ADCD121AA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955996" y="2082923"/>
            <a:ext cx="7232007" cy="3843861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915F14F0-8ED3-4F37-A0F1-17A8E85387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5115" y="81145"/>
            <a:ext cx="1051947" cy="723658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881B97A9-9244-4D33-988E-D4BC4DD739A7}"/>
              </a:ext>
            </a:extLst>
          </p:cNvPr>
          <p:cNvSpPr txBox="1"/>
          <p:nvPr/>
        </p:nvSpPr>
        <p:spPr>
          <a:xfrm>
            <a:off x="428624" y="5983934"/>
            <a:ext cx="810577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2393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</a:pPr>
            <a:r>
              <a:rPr lang="pt-BR" sz="24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Panorama Rondônia – Classes Processuais das Ações de Indenização por Dano Moral (2020–2025)</a:t>
            </a:r>
            <a:br>
              <a:rPr lang="pt-BR" sz="24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42935C0-6571-4199-A9C8-D6128F234A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885949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915F14F0-8ED3-4F37-A0F1-17A8E85387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115" y="81145"/>
            <a:ext cx="1051947" cy="723658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881B97A9-9244-4D33-988E-D4BC4DD739A7}"/>
              </a:ext>
            </a:extLst>
          </p:cNvPr>
          <p:cNvSpPr txBox="1"/>
          <p:nvPr/>
        </p:nvSpPr>
        <p:spPr>
          <a:xfrm>
            <a:off x="428624" y="5983934"/>
            <a:ext cx="810577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36C68156-7230-4E45-8C17-16408FE9B678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855601" y="2149979"/>
            <a:ext cx="7251820" cy="383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709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4" y="1210402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</a:pPr>
            <a:r>
              <a:rPr lang="pt-BR" sz="24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Panorama Rondônia – Indicativo de Sentença nas Ações de Indenização por Dano Moral (2020–2025)</a:t>
            </a:r>
            <a:br>
              <a:rPr lang="pt-BR" sz="24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2400" b="1" kern="0" dirty="0"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42935C0-6571-4199-A9C8-D6128F234A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885949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915F14F0-8ED3-4F37-A0F1-17A8E85387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115" y="81145"/>
            <a:ext cx="1051947" cy="723658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881B97A9-9244-4D33-988E-D4BC4DD739A7}"/>
              </a:ext>
            </a:extLst>
          </p:cNvPr>
          <p:cNvSpPr txBox="1"/>
          <p:nvPr/>
        </p:nvSpPr>
        <p:spPr>
          <a:xfrm>
            <a:off x="428624" y="5983934"/>
            <a:ext cx="810577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" name="Espaço Reservado para Conteúdo 9">
            <a:extLst>
              <a:ext uri="{FF2B5EF4-FFF2-40B4-BE49-F238E27FC236}">
                <a16:creationId xmlns:a16="http://schemas.microsoft.com/office/drawing/2014/main" id="{53DAE07C-7B2F-4568-B592-4CFE00BDF759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1076013" y="2353402"/>
            <a:ext cx="7182473" cy="3784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306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4" y="1210402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</a:pPr>
            <a:r>
              <a:rPr lang="pt-BR" sz="24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Panorama Brasil – Quantidade de Ações de Indenização por Dano Moral (2020–2025)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42935C0-6571-4199-A9C8-D6128F234A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885949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915F14F0-8ED3-4F37-A0F1-17A8E85387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115" y="81145"/>
            <a:ext cx="1051947" cy="723658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881B97A9-9244-4D33-988E-D4BC4DD739A7}"/>
              </a:ext>
            </a:extLst>
          </p:cNvPr>
          <p:cNvSpPr txBox="1"/>
          <p:nvPr/>
        </p:nvSpPr>
        <p:spPr>
          <a:xfrm>
            <a:off x="428624" y="5983934"/>
            <a:ext cx="810577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E109E7F3-A381-40A2-8A1B-1ECF36FE6B37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814705" y="2428036"/>
            <a:ext cx="7192379" cy="386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324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4" y="1210402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</a:pPr>
            <a:r>
              <a:rPr lang="pt-BR" sz="24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ANÁLISE TÉCNICA – QUANTIDADE ANUAL DAS AÇÕES DE DANO MORAL EM RONDÔNIA (2020–2025)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42935C0-6571-4199-A9C8-D6128F234A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885949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915F14F0-8ED3-4F37-A0F1-17A8E85387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115" y="81145"/>
            <a:ext cx="1051947" cy="723658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881B97A9-9244-4D33-988E-D4BC4DD739A7}"/>
              </a:ext>
            </a:extLst>
          </p:cNvPr>
          <p:cNvSpPr txBox="1"/>
          <p:nvPr/>
        </p:nvSpPr>
        <p:spPr>
          <a:xfrm>
            <a:off x="428624" y="5983934"/>
            <a:ext cx="810577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B7B001FA-BF1F-4317-AED6-2D09617DF0B7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860554" y="2353402"/>
            <a:ext cx="7241914" cy="3824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068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4" y="1210402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</a:pPr>
            <a:r>
              <a:rPr lang="pt-BR" sz="24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PANORAMA BRASIL – STATUS PROCESSUAL DAS AÇÕES DE DANO MORAL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42935C0-6571-4199-A9C8-D6128F234A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885949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915F14F0-8ED3-4F37-A0F1-17A8E85387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115" y="81145"/>
            <a:ext cx="1051947" cy="723658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881B97A9-9244-4D33-988E-D4BC4DD739A7}"/>
              </a:ext>
            </a:extLst>
          </p:cNvPr>
          <p:cNvSpPr txBox="1"/>
          <p:nvPr/>
        </p:nvSpPr>
        <p:spPr>
          <a:xfrm>
            <a:off x="428624" y="5983934"/>
            <a:ext cx="810577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F41618FE-AE6B-4879-9459-8F08D950ED73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905135" y="2251691"/>
            <a:ext cx="7152752" cy="383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692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4" y="1210402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</a:pPr>
            <a:r>
              <a:rPr lang="pt-BR" sz="24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PANORAMA RONDÔNIA – STATUS DAS AÇÕES DE DANO MORAL (2020–2025)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42935C0-6571-4199-A9C8-D6128F234A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885949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915F14F0-8ED3-4F37-A0F1-17A8E85387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115" y="81145"/>
            <a:ext cx="1051947" cy="723658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881B97A9-9244-4D33-988E-D4BC4DD739A7}"/>
              </a:ext>
            </a:extLst>
          </p:cNvPr>
          <p:cNvSpPr txBox="1"/>
          <p:nvPr/>
        </p:nvSpPr>
        <p:spPr>
          <a:xfrm>
            <a:off x="428624" y="5983934"/>
            <a:ext cx="810577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FE1CCCD1-DD0D-4366-983D-DDF087C72001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855601" y="2408222"/>
            <a:ext cx="7251820" cy="388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219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4" y="1210402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</a:pPr>
            <a:r>
              <a:rPr lang="pt-BR" sz="24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PANORAMA RONDÔNIA – ATIVIDADE ECONÔMICA DO POLO PASSIVO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42935C0-6571-4199-A9C8-D6128F234A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885949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915F14F0-8ED3-4F37-A0F1-17A8E85387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115" y="81145"/>
            <a:ext cx="1051947" cy="723658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881B97A9-9244-4D33-988E-D4BC4DD739A7}"/>
              </a:ext>
            </a:extLst>
          </p:cNvPr>
          <p:cNvSpPr txBox="1"/>
          <p:nvPr/>
        </p:nvSpPr>
        <p:spPr>
          <a:xfrm>
            <a:off x="428624" y="5983934"/>
            <a:ext cx="810577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96DE79BD-29A6-499D-9393-A89DC8F9E59E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885321" y="2422750"/>
            <a:ext cx="7192379" cy="3715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03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2170</Words>
  <Application>Microsoft Office PowerPoint</Application>
  <PresentationFormat>Apresentação na tela (4:3)</PresentationFormat>
  <Paragraphs>170</Paragraphs>
  <Slides>11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Segoe UI Emoji</vt:lpstr>
      <vt:lpstr>Symbol</vt:lpstr>
      <vt:lpstr>Times New Roman</vt:lpstr>
      <vt:lpstr>Office Theme</vt:lpstr>
      <vt:lpstr>APRESENTAÇÃO JURIMETRIA  Indenização por Danos Morais no Estado de Rondônia </vt:lpstr>
      <vt:lpstr>Panorama Rondônia – Distribuição dos Assuntos Jurídicos em Ações de Indenização por Dano Moral (2020–2025)</vt:lpstr>
      <vt:lpstr>Panorama Rondônia – Classes Processuais das Ações de Indenização por Dano Moral (2020–2025)  </vt:lpstr>
      <vt:lpstr>Panorama Rondônia – Indicativo de Sentença nas Ações de Indenização por Dano Moral (2020–2025) </vt:lpstr>
      <vt:lpstr>Panorama Brasil – Quantidade de Ações de Indenização por Dano Moral (2020–2025)</vt:lpstr>
      <vt:lpstr>ANÁLISE TÉCNICA – QUANTIDADE ANUAL DAS AÇÕES DE DANO MORAL EM RONDÔNIA (2020–2025)</vt:lpstr>
      <vt:lpstr>PANORAMA BRASIL – STATUS PROCESSUAL DAS AÇÕES DE DANO MORAL</vt:lpstr>
      <vt:lpstr>PANORAMA RONDÔNIA – STATUS DAS AÇÕES DE DANO MORAL (2020–2025)</vt:lpstr>
      <vt:lpstr>PANORAMA RONDÔNIA – ATIVIDADE ECONÔMICA DO POLO PASSIVO</vt:lpstr>
      <vt:lpstr>Recomendações - OAB/RO</vt:lpstr>
      <vt:lpstr>OBRIGADO!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TÉCNICO Dano Moral em Rondônia</dc:title>
  <dc:subject/>
  <dc:creator>Valdinaira Evaristo</dc:creator>
  <cp:keywords/>
  <dc:description>generated using python-pptx</dc:description>
  <cp:lastModifiedBy>Marco Aurelio Moreira de Souza</cp:lastModifiedBy>
  <cp:revision>16</cp:revision>
  <dcterms:created xsi:type="dcterms:W3CDTF">2013-01-27T09:14:16Z</dcterms:created>
  <dcterms:modified xsi:type="dcterms:W3CDTF">2025-12-10T01:46:52Z</dcterms:modified>
  <cp:category/>
</cp:coreProperties>
</file>